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400" r:id="rId5"/>
    <p:sldId id="608" r:id="rId6"/>
    <p:sldId id="605" r:id="rId7"/>
    <p:sldId id="614" r:id="rId8"/>
    <p:sldId id="615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9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51" userDrawn="1">
          <p15:clr>
            <a:srgbClr val="A4A3A4"/>
          </p15:clr>
        </p15:guide>
        <p15:guide id="5" pos="2152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2228">
          <p15:clr>
            <a:srgbClr val="A4A3A4"/>
          </p15:clr>
        </p15:guide>
        <p15:guide id="8" orient="horz" pos="2237">
          <p15:clr>
            <a:srgbClr val="A4A3A4"/>
          </p15:clr>
        </p15:guide>
        <p15:guide id="9" pos="2933">
          <p15:clr>
            <a:srgbClr val="A4A3A4"/>
          </p15:clr>
        </p15:guide>
        <p15:guide id="10" pos="2945">
          <p15:clr>
            <a:srgbClr val="A4A3A4"/>
          </p15:clr>
        </p15:guide>
        <p15:guide id="11" pos="2946">
          <p15:clr>
            <a:srgbClr val="A4A3A4"/>
          </p15:clr>
        </p15:guide>
        <p15:guide id="12" pos="2957">
          <p15:clr>
            <a:srgbClr val="A4A3A4"/>
          </p15:clr>
        </p15:guide>
        <p15:guide id="13" orient="horz" pos="3821">
          <p15:clr>
            <a:srgbClr val="A4A3A4"/>
          </p15:clr>
        </p15:guide>
        <p15:guide id="14" orient="horz" pos="3837">
          <p15:clr>
            <a:srgbClr val="A4A3A4"/>
          </p15:clr>
        </p15:guide>
        <p15:guide id="15" orient="horz" pos="2920">
          <p15:clr>
            <a:srgbClr val="A4A3A4"/>
          </p15:clr>
        </p15:guide>
        <p15:guide id="16" orient="horz" pos="2932">
          <p15:clr>
            <a:srgbClr val="A4A3A4"/>
          </p15:clr>
        </p15:guide>
        <p15:guide id="17" pos="1610">
          <p15:clr>
            <a:srgbClr val="A4A3A4"/>
          </p15:clr>
        </p15:guide>
        <p15:guide id="18" pos="1616">
          <p15:clr>
            <a:srgbClr val="A4A3A4"/>
          </p15:clr>
        </p15:guide>
        <p15:guide id="19" pos="1617">
          <p15:clr>
            <a:srgbClr val="A4A3A4"/>
          </p15:clr>
        </p15:guide>
        <p15:guide id="20" pos="1623">
          <p15:clr>
            <a:srgbClr val="A4A3A4"/>
          </p15:clr>
        </p15:guide>
        <p15:guide id="21" pos="2203">
          <p15:clr>
            <a:srgbClr val="A4A3A4"/>
          </p15:clr>
        </p15:guide>
        <p15:guide id="22" pos="2212">
          <p15:clr>
            <a:srgbClr val="A4A3A4"/>
          </p15:clr>
        </p15:guide>
        <p15:guide id="23" pos="2213">
          <p15:clr>
            <a:srgbClr val="A4A3A4"/>
          </p15:clr>
        </p15:guide>
        <p15:guide id="24" pos="2222">
          <p15:clr>
            <a:srgbClr val="A4A3A4"/>
          </p15:clr>
        </p15:guide>
        <p15:guide id="25" orient="horz" pos="2912">
          <p15:clr>
            <a:srgbClr val="A4A3A4"/>
          </p15:clr>
        </p15:guide>
        <p15:guide id="26" orient="horz" pos="2924">
          <p15:clr>
            <a:srgbClr val="A4A3A4"/>
          </p15:clr>
        </p15:guide>
        <p15:guide id="27" orient="horz" pos="2225">
          <p15:clr>
            <a:srgbClr val="A4A3A4"/>
          </p15:clr>
        </p15:guide>
        <p15:guide id="28" orient="horz" pos="2234">
          <p15:clr>
            <a:srgbClr val="A4A3A4"/>
          </p15:clr>
        </p15:guide>
        <p15:guide id="29" orient="horz" pos="3816">
          <p15:clr>
            <a:srgbClr val="A4A3A4"/>
          </p15:clr>
        </p15:guide>
        <p15:guide id="30" orient="horz" pos="3832">
          <p15:clr>
            <a:srgbClr val="A4A3A4"/>
          </p15:clr>
        </p15:guide>
        <p15:guide id="31" pos="2130">
          <p15:clr>
            <a:srgbClr val="A4A3A4"/>
          </p15:clr>
        </p15:guide>
        <p15:guide id="32" pos="2138">
          <p15:clr>
            <a:srgbClr val="A4A3A4"/>
          </p15:clr>
        </p15:guide>
        <p15:guide id="33" pos="2139">
          <p15:clr>
            <a:srgbClr val="A4A3A4"/>
          </p15:clr>
        </p15:guide>
        <p15:guide id="34" pos="2147">
          <p15:clr>
            <a:srgbClr val="A4A3A4"/>
          </p15:clr>
        </p15:guide>
        <p15:guide id="35" pos="2915">
          <p15:clr>
            <a:srgbClr val="A4A3A4"/>
          </p15:clr>
        </p15:guide>
        <p15:guide id="36" pos="2927">
          <p15:clr>
            <a:srgbClr val="A4A3A4"/>
          </p15:clr>
        </p15:guide>
        <p15:guide id="37" pos="2928">
          <p15:clr>
            <a:srgbClr val="A4A3A4"/>
          </p15:clr>
        </p15:guide>
        <p15:guide id="38" pos="2939">
          <p15:clr>
            <a:srgbClr val="A4A3A4"/>
          </p15:clr>
        </p15:guide>
        <p15:guide id="39" pos="1600">
          <p15:clr>
            <a:srgbClr val="A4A3A4"/>
          </p15:clr>
        </p15:guide>
        <p15:guide id="40" pos="1606">
          <p15:clr>
            <a:srgbClr val="A4A3A4"/>
          </p15:clr>
        </p15:guide>
        <p15:guide id="41" pos="1607">
          <p15:clr>
            <a:srgbClr val="A4A3A4"/>
          </p15:clr>
        </p15:guide>
        <p15:guide id="42" pos="1613">
          <p15:clr>
            <a:srgbClr val="A4A3A4"/>
          </p15:clr>
        </p15:guide>
        <p15:guide id="43" pos="2190">
          <p15:clr>
            <a:srgbClr val="A4A3A4"/>
          </p15:clr>
        </p15:guide>
        <p15:guide id="44" pos="2199">
          <p15:clr>
            <a:srgbClr val="A4A3A4"/>
          </p15:clr>
        </p15:guide>
        <p15:guide id="45" pos="2200">
          <p15:clr>
            <a:srgbClr val="A4A3A4"/>
          </p15:clr>
        </p15:guide>
        <p15:guide id="46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Wright" initials="DW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6881" autoAdjust="0"/>
  </p:normalViewPr>
  <p:slideViewPr>
    <p:cSldViewPr snapToGrid="0" snapToObjects="1">
      <p:cViewPr varScale="1">
        <p:scale>
          <a:sx n="101" d="100"/>
          <a:sy n="101" d="100"/>
        </p:scale>
        <p:origin x="1962" y="108"/>
      </p:cViewPr>
      <p:guideLst>
        <p:guide orient="horz" pos="4109"/>
        <p:guide pos="1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-816" y="216"/>
      </p:cViewPr>
      <p:guideLst>
        <p:guide orient="horz" pos="2916"/>
        <p:guide pos="2143"/>
        <p:guide orient="horz" pos="2928"/>
        <p:guide pos="2151"/>
        <p:guide pos="2152"/>
        <p:guide pos="2160"/>
        <p:guide orient="horz" pos="2228"/>
        <p:guide orient="horz" pos="2237"/>
        <p:guide pos="2933"/>
        <p:guide pos="2945"/>
        <p:guide pos="2946"/>
        <p:guide pos="2957"/>
        <p:guide orient="horz" pos="3821"/>
        <p:guide orient="horz" pos="3837"/>
        <p:guide orient="horz" pos="2920"/>
        <p:guide orient="horz" pos="2932"/>
        <p:guide pos="1610"/>
        <p:guide pos="1616"/>
        <p:guide pos="1617"/>
        <p:guide pos="1623"/>
        <p:guide pos="2203"/>
        <p:guide pos="2212"/>
        <p:guide pos="2213"/>
        <p:guide pos="2222"/>
        <p:guide orient="horz" pos="2912"/>
        <p:guide orient="horz" pos="2924"/>
        <p:guide orient="horz" pos="2225"/>
        <p:guide orient="horz" pos="2234"/>
        <p:guide orient="horz" pos="3816"/>
        <p:guide orient="horz" pos="3832"/>
        <p:guide pos="2130"/>
        <p:guide pos="2138"/>
        <p:guide pos="2139"/>
        <p:guide pos="2147"/>
        <p:guide pos="2915"/>
        <p:guide pos="2927"/>
        <p:guide pos="2928"/>
        <p:guide pos="2939"/>
        <p:guide pos="1600"/>
        <p:guide pos="1606"/>
        <p:guide pos="1607"/>
        <p:guide pos="1613"/>
        <p:guide pos="2190"/>
        <p:guide pos="2199"/>
        <p:guide pos="220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/>
          <a:lstStyle>
            <a:lvl1pPr algn="r">
              <a:defRPr sz="1200"/>
            </a:lvl1pPr>
          </a:lstStyle>
          <a:p>
            <a:fld id="{0D731239-0676-2C48-AB28-F37341BC095F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1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71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 anchor="b"/>
          <a:lstStyle>
            <a:lvl1pPr algn="r">
              <a:defRPr sz="1200"/>
            </a:lvl1pPr>
          </a:lstStyle>
          <a:p>
            <a:fld id="{1914FE62-26CE-004A-876E-9B8084563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7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/>
          <a:lstStyle>
            <a:lvl1pPr algn="r">
              <a:defRPr sz="1200"/>
            </a:lvl1pPr>
          </a:lstStyle>
          <a:p>
            <a:fld id="{ABA2A5F2-001D-7446-8775-DEDC60F41DE9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0" tIns="46489" rIns="92980" bIns="464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5"/>
            <a:ext cx="5608320" cy="4183380"/>
          </a:xfrm>
          <a:prstGeom prst="rect">
            <a:avLst/>
          </a:prstGeom>
        </p:spPr>
        <p:txBody>
          <a:bodyPr vert="horz" lIns="92980" tIns="46489" rIns="92980" bIns="464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1"/>
            <a:ext cx="3037840" cy="464820"/>
          </a:xfrm>
          <a:prstGeom prst="rect">
            <a:avLst/>
          </a:prstGeom>
        </p:spPr>
        <p:txBody>
          <a:bodyPr vert="horz" lIns="92980" tIns="46489" rIns="92980" bIns="46489" rtlCol="0" anchor="b"/>
          <a:lstStyle>
            <a:lvl1pPr algn="r">
              <a:defRPr sz="1200"/>
            </a:lvl1pPr>
          </a:lstStyle>
          <a:p>
            <a:fld id="{F2F6DA05-F402-6345-8394-8704D1252F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78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C75A-BCC4-468D-AFC9-9EA9935259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5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9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0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7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808662"/>
            <a:ext cx="2133600" cy="365125"/>
          </a:xfrm>
        </p:spPr>
        <p:txBody>
          <a:bodyPr/>
          <a:lstStyle/>
          <a:p>
            <a:fld id="{4382E00E-04BB-434E-BF0A-9C9E2DA897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808662"/>
            <a:ext cx="2133600" cy="365125"/>
          </a:xfrm>
        </p:spPr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EB6D-B1E3-4433-BB78-49710FE31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26163"/>
            <a:ext cx="2133600" cy="365125"/>
          </a:xfrm>
        </p:spPr>
        <p:txBody>
          <a:bodyPr/>
          <a:lstStyle/>
          <a:p>
            <a:fld id="{2DD8934C-2655-41D7-8626-CA40EFF858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0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943600"/>
            <a:ext cx="2133600" cy="365125"/>
          </a:xfrm>
        </p:spPr>
        <p:txBody>
          <a:bodyPr/>
          <a:lstStyle/>
          <a:p>
            <a:fld id="{197950B2-8F92-4240-8F3D-9A8977504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2133600" cy="365125"/>
          </a:xfrm>
        </p:spPr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3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E37A-A9C6-4983-8908-B6BC9377F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2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5943600"/>
            <a:ext cx="2133600" cy="365125"/>
          </a:xfrm>
        </p:spPr>
        <p:txBody>
          <a:bodyPr/>
          <a:lstStyle/>
          <a:p>
            <a:fld id="{53667887-5A41-4A6D-932C-B84D4484F6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5943600"/>
            <a:ext cx="2133600" cy="365125"/>
          </a:xfrm>
        </p:spPr>
        <p:txBody>
          <a:bodyPr/>
          <a:lstStyle/>
          <a:p>
            <a:fld id="{3D936E52-13C5-479C-9E7C-6057507CC1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5808662"/>
            <a:ext cx="2133600" cy="365125"/>
          </a:xfrm>
        </p:spPr>
        <p:txBody>
          <a:bodyPr/>
          <a:lstStyle/>
          <a:p>
            <a:fld id="{ECB4394D-5AE2-4685-9393-BD14D59A7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791200"/>
            <a:ext cx="2133600" cy="365125"/>
          </a:xfrm>
        </p:spPr>
        <p:txBody>
          <a:bodyPr/>
          <a:lstStyle/>
          <a:p>
            <a:fld id="{C4D1E1B0-1CC7-4296-8C7E-DA4280035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B33-CE8E-4F86-B775-43A1AEC2F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3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B03E-8826-42C5-851C-C2D1A0B0A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7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.jpg"/>
          <p:cNvPicPr>
            <a:picLocks noChangeAspect="1"/>
          </p:cNvPicPr>
          <p:nvPr userDrawn="1"/>
        </p:nvPicPr>
        <p:blipFill>
          <a:blip r:embed="rId13"/>
          <a:srcRect b="78571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D891-72D6-43F9-A848-6B7310F41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C15D-2227-7C49-A265-54225E64A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t.jpg"/>
          <p:cNvPicPr>
            <a:picLocks noChangeAspect="1"/>
          </p:cNvPicPr>
          <p:nvPr userDrawn="1"/>
        </p:nvPicPr>
        <p:blipFill>
          <a:blip r:embed="rId13"/>
          <a:srcRect t="89286"/>
          <a:stretch>
            <a:fillRect/>
          </a:stretch>
        </p:blipFill>
        <p:spPr>
          <a:xfrm>
            <a:off x="0" y="6096000"/>
            <a:ext cx="9144000" cy="685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76200" y="6226175"/>
            <a:ext cx="68580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aba.com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old"/>
                <a:ea typeface="+mj-ea"/>
                <a:cs typeface="Arial Bold"/>
              </a:rPr>
              <a:t>|</a:t>
            </a:r>
            <a:r>
              <a:rPr lang="en-US" sz="1200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1-800-BANKERS</a:t>
            </a:r>
          </a:p>
        </p:txBody>
      </p:sp>
    </p:spTree>
    <p:extLst>
      <p:ext uri="{BB962C8B-B14F-4D97-AF65-F5344CB8AC3E}">
        <p14:creationId xmlns:p14="http://schemas.microsoft.com/office/powerpoint/2010/main" val="2835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ountingresearchmanager.com/#/r/81D0C0778B68CCB0862575A90026E649?checkId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6858000" cy="14700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old"/>
                <a:cs typeface="Arial Bold"/>
              </a:rPr>
              <a:t>Tax Reform 2017: </a:t>
            </a:r>
            <a:br>
              <a:rPr lang="en-US" sz="3200" dirty="0" smtClean="0">
                <a:latin typeface="Arial Bold"/>
                <a:cs typeface="Arial Bold"/>
              </a:rPr>
            </a:br>
            <a:r>
              <a:rPr lang="en-US" sz="3200" dirty="0" smtClean="0">
                <a:latin typeface="Arial Bold"/>
                <a:cs typeface="Arial Bold"/>
              </a:rPr>
              <a:t>Capital Issues</a:t>
            </a:r>
            <a:endParaRPr lang="en-US" sz="3200" dirty="0">
              <a:latin typeface="Arial Bold"/>
              <a:cs typeface="Arial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65" y="3474474"/>
            <a:ext cx="6609735" cy="2174158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latin typeface="Arial Bold"/>
                <a:ea typeface="+mj-ea"/>
                <a:cs typeface="Arial Bold"/>
              </a:rPr>
              <a:t>As of December 12, </a:t>
            </a:r>
            <a:r>
              <a:rPr lang="en-US" sz="2800" dirty="0" smtClean="0">
                <a:solidFill>
                  <a:schemeClr val="tx1"/>
                </a:solidFill>
                <a:latin typeface="Arial Bold"/>
                <a:ea typeface="+mj-ea"/>
                <a:cs typeface="Arial Bold"/>
              </a:rPr>
              <a:t>2017</a:t>
            </a:r>
          </a:p>
          <a:p>
            <a:pPr algn="r"/>
            <a:endParaRPr lang="en-US" sz="2800" dirty="0">
              <a:solidFill>
                <a:schemeClr val="tx1"/>
              </a:solidFill>
              <a:latin typeface="Arial Bold"/>
              <a:ea typeface="+mj-ea"/>
              <a:cs typeface="Arial Bold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Arial Bold"/>
                <a:ea typeface="+mj-ea"/>
                <a:cs typeface="Arial Bold"/>
              </a:rPr>
              <a:t>(This is a preliminary analysis of the tax reform bills and could change, based on the final law, further ABA analysis, and any regulatory action)</a:t>
            </a:r>
            <a:endParaRPr lang="en-US" sz="1500" dirty="0" smtClean="0">
              <a:solidFill>
                <a:schemeClr val="tx1"/>
              </a:solidFill>
              <a:latin typeface="Arial Bold"/>
              <a:ea typeface="+mj-ea"/>
              <a:cs typeface="Arial Bold"/>
            </a:endParaRPr>
          </a:p>
          <a:p>
            <a:pPr algn="r"/>
            <a:endParaRPr lang="en-US" sz="2200" dirty="0">
              <a:solidFill>
                <a:schemeClr val="tx1"/>
              </a:solidFill>
              <a:latin typeface="Arial Bold"/>
              <a:ea typeface="+mj-ea"/>
              <a:cs typeface="Arial Bol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6226175"/>
            <a:ext cx="68580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aba.com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old"/>
                <a:ea typeface="+mj-ea"/>
                <a:cs typeface="Arial Bold"/>
              </a:rPr>
              <a:t>|</a:t>
            </a:r>
            <a:r>
              <a:rPr lang="en-US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1-800-BANKERS</a:t>
            </a:r>
          </a:p>
        </p:txBody>
      </p:sp>
    </p:spTree>
    <p:extLst>
      <p:ext uri="{BB962C8B-B14F-4D97-AF65-F5344CB8AC3E}">
        <p14:creationId xmlns:p14="http://schemas.microsoft.com/office/powerpoint/2010/main" val="759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U.S. House and Senate have approved bills lowering corporate tax rates. President is expected to sign the final bill in 2017.</a:t>
            </a:r>
          </a:p>
          <a:p>
            <a:pPr marL="514350" indent="-514350">
              <a:buAutoNum type="arabicPeriod"/>
            </a:pPr>
            <a:r>
              <a:rPr lang="en-US" dirty="0" smtClean="0"/>
              <a:t>Accounting Standards Codification (ASC) Topic 740 (Income Taxes) provides guidance when income tax rates change.</a:t>
            </a:r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D98-86CC-4E22-A803-A14D1DD5CC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Tax Rate Changes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Recognized Immediately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ASC 740-10-25-47</a:t>
            </a:r>
            <a:r>
              <a:rPr lang="en-US" b="1" dirty="0"/>
              <a:t> </a:t>
            </a:r>
            <a:endParaRPr lang="en-US" b="1" dirty="0" smtClean="0"/>
          </a:p>
          <a:p>
            <a:pPr marL="914400" lvl="1" indent="-514350"/>
            <a:r>
              <a:rPr lang="en-US" dirty="0" smtClean="0"/>
              <a:t>The </a:t>
            </a:r>
            <a:r>
              <a:rPr lang="en-US" dirty="0"/>
              <a:t>effect of a change in tax laws or rates shall be recognized at the date of enactment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ASC 740-10-35-4</a:t>
            </a:r>
            <a:r>
              <a:rPr lang="en-US" b="1" dirty="0"/>
              <a:t> </a:t>
            </a:r>
            <a:endParaRPr lang="en-US" b="1" dirty="0" smtClean="0"/>
          </a:p>
          <a:p>
            <a:pPr marL="914400" lvl="1" indent="-514350"/>
            <a:r>
              <a:rPr lang="en-US" dirty="0" smtClean="0"/>
              <a:t>Deferred </a:t>
            </a:r>
            <a:r>
              <a:rPr lang="en-US" dirty="0"/>
              <a:t>tax liabilities and assets shall be adjusted for the effect of a change in tax laws or rates</a:t>
            </a:r>
            <a:r>
              <a:rPr lang="en-US" dirty="0" smtClean="0"/>
              <a:t>.  A </a:t>
            </a:r>
            <a:r>
              <a:rPr lang="en-US" dirty="0"/>
              <a:t>change in tax laws or rates may also require a reevaluation of a</a:t>
            </a:r>
            <a:r>
              <a:rPr lang="en-US" b="1" dirty="0">
                <a:hlinkClick r:id="rId3"/>
              </a:rPr>
              <a:t> valuation allowance </a:t>
            </a:r>
            <a:r>
              <a:rPr lang="en-US" dirty="0"/>
              <a:t> for deferred tax assets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Conclusion: </a:t>
            </a:r>
          </a:p>
          <a:p>
            <a:r>
              <a:rPr lang="en-US" dirty="0" smtClean="0"/>
              <a:t>If a law is signed in December, deferred taxes are accounted for in 2017.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D98-86CC-4E22-A803-A14D1DD5CC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 Reform Capital Concerns: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D98-86CC-4E22-A803-A14D1DD5CC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495425"/>
            <a:ext cx="74485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If a law is signed in December, deferred </a:t>
            </a:r>
            <a:r>
              <a:rPr lang="en-US" dirty="0" smtClean="0"/>
              <a:t>tax assets (DTAs) and deferred tax liabilities (DTLs) are </a:t>
            </a:r>
            <a:r>
              <a:rPr lang="en-US" dirty="0"/>
              <a:t>accounted for in </a:t>
            </a:r>
            <a:r>
              <a:rPr lang="en-US" dirty="0" smtClean="0"/>
              <a:t>2017 financial statements to reflect the new rates.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 of corporate rates in the Senate bill will require estimates on the timing of which year the items are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settled.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to DTAs/DTLs, tax credit/benefit investments may need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revaluation.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DTAs/DTLs in AOCI are also recorded through net income.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</a:t>
            </a: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very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timing at year end to review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bill, calculate adjustments and adjust dividend and other capital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planning, bankers are advised to analyze the potential impacts prior to the year end closing process for accounting.</a:t>
            </a:r>
          </a:p>
        </p:txBody>
      </p:sp>
    </p:spTree>
    <p:extLst>
      <p:ext uri="{BB962C8B-B14F-4D97-AF65-F5344CB8AC3E}">
        <p14:creationId xmlns:p14="http://schemas.microsoft.com/office/powerpoint/2010/main" val="39554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 Reform Capital Concerns: </a:t>
            </a:r>
            <a:br>
              <a:rPr lang="en-US" dirty="0" smtClean="0"/>
            </a:br>
            <a:r>
              <a:rPr lang="en-US" dirty="0" smtClean="0"/>
              <a:t>2018 and ongoing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914400" lvl="1" indent="-51435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D98-86CC-4E22-A803-A14D1DD5CC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495425"/>
            <a:ext cx="74485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carrybacks will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capital implications.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10%/15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DTA limitations may cause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limitation proposed by regulators may alleviate the impact.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sensitive items such 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 decline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weighting/capital requirements because of higher net MSA.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10%/15% DTA limitations may cause immediate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limitation proposed by regulators may alleviate the impact.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Under the Senate </a:t>
            </a:r>
            <a:r>
              <a:rPr lang="en-US" dirty="0" smtClean="0"/>
              <a:t>bill, decrease </a:t>
            </a:r>
            <a:r>
              <a:rPr lang="en-US" dirty="0"/>
              <a:t>in tax rates does not occur until 2019. 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“Base-broadening” </a:t>
            </a:r>
            <a:r>
              <a:rPr lang="en-US" dirty="0"/>
              <a:t>provisions </a:t>
            </a:r>
            <a:r>
              <a:rPr lang="en-US" dirty="0" smtClean="0"/>
              <a:t>begin </a:t>
            </a:r>
            <a:r>
              <a:rPr lang="en-US" dirty="0"/>
              <a:t>in </a:t>
            </a:r>
            <a:r>
              <a:rPr lang="en-US" dirty="0" smtClean="0"/>
              <a:t>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potentially causes </a:t>
            </a:r>
            <a:r>
              <a:rPr lang="en-US" dirty="0"/>
              <a:t>an increase in the effective tax rate </a:t>
            </a:r>
            <a:r>
              <a:rPr lang="en-US" dirty="0" smtClean="0"/>
              <a:t>for 2018.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stress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scenarios, both the carryback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DTA/DTL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will likely be present for all banks.  This could provide a significant change in approach to capital calculations and related capital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BADocument" ma:contentTypeID="0x01010066E4B41478BC4A208A3E0D37C12C89B00016390E0E839FEB4D9C5F6F3C08C44F58" ma:contentTypeVersion="4" ma:contentTypeDescription="custom base document content type for document libraries throughout the site" ma:contentTypeScope="" ma:versionID="8dbec611d74bd814d84ad8174b24e2d3">
  <xsd:schema xmlns:xsd="http://www.w3.org/2001/XMLSchema" xmlns:xs="http://www.w3.org/2001/XMLSchema" xmlns:p="http://schemas.microsoft.com/office/2006/metadata/properties" xmlns:ns2="c05ea7eb-e670-43e0-929a-15acd99c0293" xmlns:ns3="1f0a704b-492a-4e19-8f6c-c447bf69d14c" targetNamespace="http://schemas.microsoft.com/office/2006/metadata/properties" ma:root="true" ma:fieldsID="65428d2ec4f84cc97fea1f8e8b4730c6" ns2:_="" ns3:_="">
    <xsd:import namespace="c05ea7eb-e670-43e0-929a-15acd99c0293"/>
    <xsd:import namespace="1f0a704b-492a-4e19-8f6c-c447bf69d14c"/>
    <xsd:element name="properties">
      <xsd:complexType>
        <xsd:sequence>
          <xsd:element name="documentManagement">
            <xsd:complexType>
              <xsd:all>
                <xsd:element ref="ns2:ABAIssueHiddenTaxHTField0" minOccurs="0"/>
                <xsd:element ref="ns2:ABASolutionHiddenTaxHTField0" minOccurs="0"/>
                <xsd:element ref="ns3:TaxCatchAll" minOccurs="0"/>
                <xsd:element ref="ns3:Release_x002f_Due_x0020_Date" minOccurs="0"/>
                <xsd:element ref="ns3:Documen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ea7eb-e670-43e0-929a-15acd99c0293" elementFormDefault="qualified">
    <xsd:import namespace="http://schemas.microsoft.com/office/2006/documentManagement/types"/>
    <xsd:import namespace="http://schemas.microsoft.com/office/infopath/2007/PartnerControls"/>
    <xsd:element name="ABAIssueHiddenTaxHTField0" ma:index="9" nillable="true" ma:taxonomy="true" ma:internalName="ABAIssueHiddenTaxHTField0" ma:taxonomyFieldName="ABAIssue" ma:displayName="Issue/Topic" ma:default="" ma:fieldId="{13ac1ce8-7a17-416b-8f3c-d24f8f0f41a4}" ma:taxonomyMulti="true" ma:sspId="65314f36-1768-4590-96d9-ceb789caf92f" ma:termSetId="7dc6b58f-9eee-41a2-93a3-b46e06eaf3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ASolutionHiddenTaxHTField0" ma:index="11" nillable="true" ma:taxonomy="true" ma:internalName="ABASolutionHiddenTaxHTField0" ma:taxonomyFieldName="ABASolution" ma:displayName="Job Function/Bank Type" ma:default="" ma:fieldId="{c26aaada-2d60-4548-9871-3e0f9df32a62}" ma:sspId="65314f36-1768-4590-96d9-ceb789caf92f" ma:termSetId="1bd64ce6-7ef1-4d8a-a7c0-f02a00095d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a704b-492a-4e19-8f6c-c447bf69d14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40a3c7-4bd3-4eab-83d1-7254ce8fa724}" ma:internalName="TaxCatchAll" ma:showField="CatchAllData" ma:web="1f0a704b-492a-4e19-8f6c-c447bf69d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lease_x002f_Due_x0020_Date" ma:index="13" nillable="true" ma:displayName="Release/Due Date" ma:description="Use this column to define the date this content item was released or due." ma:format="DateOnly" ma:internalName="Release_x002F_Due_x0020_Date">
      <xsd:simpleType>
        <xsd:restriction base="dms:DateTime"/>
      </xsd:simpleType>
    </xsd:element>
    <xsd:element name="Document_x0020_Description" ma:index="14" nillable="true" ma:displayName="Document Description" ma:description="Use this field to describe your document content.  This description can then be available to users in rollup displays." ma:internalName="Document_x0020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1f0a704b-492a-4e19-8f6c-c447bf69d14c"/>
    <ABAIssueHiddenTaxHTField0 xmlns="c05ea7eb-e670-43e0-929a-15acd99c0293">
      <Terms xmlns="http://schemas.microsoft.com/office/infopath/2007/PartnerControls"/>
    </ABAIssueHiddenTaxHTField0>
    <ABASolutionHiddenTaxHTField0 xmlns="c05ea7eb-e670-43e0-929a-15acd99c0293">
      <Terms xmlns="http://schemas.microsoft.com/office/infopath/2007/PartnerControls"/>
    </ABASolutionHiddenTaxHTField0>
    <Document_x0020_Description xmlns="1f0a704b-492a-4e19-8f6c-c447bf69d14c" xsi:nil="true"/>
    <Release_x002f_Due_x0020_Date xmlns="1f0a704b-492a-4e19-8f6c-c447bf69d14c" xsi:nil="true"/>
  </documentManagement>
</p:properties>
</file>

<file path=customXml/itemProps1.xml><?xml version="1.0" encoding="utf-8"?>
<ds:datastoreItem xmlns:ds="http://schemas.openxmlformats.org/officeDocument/2006/customXml" ds:itemID="{DA3D18F4-5A71-433F-8933-3939E45D233A}"/>
</file>

<file path=customXml/itemProps2.xml><?xml version="1.0" encoding="utf-8"?>
<ds:datastoreItem xmlns:ds="http://schemas.openxmlformats.org/officeDocument/2006/customXml" ds:itemID="{E21139CE-423A-40FC-8A80-0A7890D7814E}"/>
</file>

<file path=customXml/itemProps3.xml><?xml version="1.0" encoding="utf-8"?>
<ds:datastoreItem xmlns:ds="http://schemas.openxmlformats.org/officeDocument/2006/customXml" ds:itemID="{559D43B3-6309-4EAB-BF92-A122DB01D5F3}"/>
</file>

<file path=docProps/app.xml><?xml version="1.0" encoding="utf-8"?>
<Properties xmlns="http://schemas.openxmlformats.org/officeDocument/2006/extended-properties" xmlns:vt="http://schemas.openxmlformats.org/officeDocument/2006/docPropsVTypes">
  <TotalTime>12383</TotalTime>
  <Words>323</Words>
  <Application>Microsoft Office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Bold</vt:lpstr>
      <vt:lpstr>Calibri</vt:lpstr>
      <vt:lpstr>Times New Roman</vt:lpstr>
      <vt:lpstr>2_Office Theme</vt:lpstr>
      <vt:lpstr>Tax Reform 2017:  Capital Issues</vt:lpstr>
      <vt:lpstr>Background</vt:lpstr>
      <vt:lpstr>Income Tax Rate Changes  are Recognized Immediately</vt:lpstr>
      <vt:lpstr>Tax Reform Capital Concerns: 2017</vt:lpstr>
      <vt:lpstr>Tax Reform Capital Concerns:  2018 and ongoing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Reform 2017: Capital Issues</dc:title>
  <dc:creator>Linda Shepard</dc:creator>
  <cp:lastModifiedBy>Michael Gullette</cp:lastModifiedBy>
  <cp:revision>835</cp:revision>
  <cp:lastPrinted>2017-08-14T16:45:03Z</cp:lastPrinted>
  <dcterms:modified xsi:type="dcterms:W3CDTF">2017-12-13T11:51:05Z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0x01010066E4B41478BC4A208A3E0D37C12C89B00016390E0E839FEB4D9C5F6F3C08C44F58</vt:lpwstr>
  </property>
  <property fmtid="{D5CDD505-2E9C-101B-9397-08002B2CF9AE}" pid="3" name="ABASolution">
    <vt:lpwstr/>
  </property>
  <property fmtid="{D5CDD505-2E9C-101B-9397-08002B2CF9AE}" pid="4" name="ABAIssue">
    <vt:lpwstr/>
  </property>
  <property fmtid="{D5CDD505-2E9C-101B-9397-08002B2CF9AE}" pid="5" name="TemplateUrl">
    <vt:lpwstr/>
  </property>
  <property fmtid="{D5CDD505-2E9C-101B-9397-08002B2CF9AE}" pid="6" name="Order">
    <vt:r8>246900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